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958" r:id="rId3"/>
    <p:sldId id="959" r:id="rId4"/>
    <p:sldId id="963" r:id="rId5"/>
    <p:sldId id="980" r:id="rId6"/>
    <p:sldId id="964" r:id="rId7"/>
    <p:sldId id="960" r:id="rId8"/>
    <p:sldId id="961" r:id="rId9"/>
    <p:sldId id="275" r:id="rId10"/>
    <p:sldId id="276" r:id="rId11"/>
    <p:sldId id="962" r:id="rId12"/>
    <p:sldId id="278" r:id="rId13"/>
    <p:sldId id="979" r:id="rId14"/>
    <p:sldId id="981" r:id="rId15"/>
    <p:sldId id="887" r:id="rId16"/>
    <p:sldId id="9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094"/>
    <p:restoredTop sz="61490"/>
  </p:normalViewPr>
  <p:slideViewPr>
    <p:cSldViewPr snapToGrid="0" snapToObjects="1">
      <p:cViewPr varScale="1">
        <p:scale>
          <a:sx n="63" d="100"/>
          <a:sy n="63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62D065-0022-B449-9246-A47E01DB22E4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072C5E-BB18-554A-9FD3-2A7C58CF8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44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220a46ad8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220a46ad8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4299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220a46ad8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220a46ad8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223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889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47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220a46ad8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6220a46ad8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8862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841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936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219bb3a94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219bb3a94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eigenvectors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 err="1"/>
              <a:t>laplacian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sensitive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connection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rather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Euclidean</a:t>
            </a:r>
            <a:r>
              <a:rPr lang="zh-CN" altLang="en-US" dirty="0"/>
              <a:t> </a:t>
            </a:r>
            <a:r>
              <a:rPr lang="en-US" altLang="zh-CN" dirty="0"/>
              <a:t>distance</a:t>
            </a:r>
            <a:r>
              <a:rPr lang="zh-CN" altLang="en-US" dirty="0"/>
              <a:t> </a:t>
            </a:r>
            <a:r>
              <a:rPr lang="en-US" altLang="zh-CN" dirty="0"/>
              <a:t>between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points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means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tend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put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points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connection,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densely</a:t>
            </a:r>
            <a:r>
              <a:rPr lang="zh-CN" altLang="en-US" dirty="0"/>
              <a:t> </a:t>
            </a:r>
            <a:r>
              <a:rPr lang="en-US" altLang="zh-CN" dirty="0"/>
              <a:t>connected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together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clusters,</a:t>
            </a:r>
            <a:r>
              <a:rPr lang="zh-CN" altLang="en-US" dirty="0"/>
              <a:t> 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see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look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eigenvectors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non-trivial</a:t>
            </a:r>
            <a:r>
              <a:rPr lang="zh-CN" altLang="en-US" dirty="0"/>
              <a:t> </a:t>
            </a:r>
            <a:r>
              <a:rPr lang="en-US" altLang="zh-CN" dirty="0"/>
              <a:t>eigenvector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 err="1"/>
              <a:t>laplacian</a:t>
            </a:r>
            <a:r>
              <a:rPr lang="zh-CN" altLang="en-US" dirty="0"/>
              <a:t>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second</a:t>
            </a:r>
            <a:r>
              <a:rPr lang="zh-CN" altLang="en-US" dirty="0"/>
              <a:t> </a:t>
            </a:r>
            <a:r>
              <a:rPr lang="en-US" altLang="zh-CN" dirty="0"/>
              <a:t>eigenvector</a:t>
            </a:r>
            <a:r>
              <a:rPr lang="zh-CN" altLang="en-US" dirty="0"/>
              <a:t> </a:t>
            </a:r>
            <a:r>
              <a:rPr lang="en-US" altLang="zh-CN" dirty="0"/>
              <a:t>clearly</a:t>
            </a:r>
            <a:r>
              <a:rPr lang="zh-CN" altLang="en-US" dirty="0"/>
              <a:t> </a:t>
            </a:r>
            <a:r>
              <a:rPr lang="en-US" altLang="zh-CN" dirty="0"/>
              <a:t>pick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second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out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  <a:r>
              <a:rPr lang="en-US" altLang="zh-CN" baseline="30000" dirty="0"/>
              <a:t>rd</a:t>
            </a:r>
            <a:r>
              <a:rPr lang="zh-CN" altLang="en-US" dirty="0"/>
              <a:t> </a:t>
            </a:r>
            <a:r>
              <a:rPr lang="en-US" altLang="zh-CN" dirty="0"/>
              <a:t>eigenvector</a:t>
            </a:r>
            <a:r>
              <a:rPr lang="zh-CN" altLang="en-US" dirty="0"/>
              <a:t> </a:t>
            </a:r>
            <a:r>
              <a:rPr lang="en-US" altLang="zh-CN" dirty="0"/>
              <a:t>clearly</a:t>
            </a:r>
            <a:r>
              <a:rPr lang="zh-CN" altLang="en-US" dirty="0"/>
              <a:t> </a:t>
            </a:r>
            <a:r>
              <a:rPr lang="en-US" altLang="zh-CN" dirty="0"/>
              <a:t>pick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small</a:t>
            </a:r>
            <a:r>
              <a:rPr lang="zh-CN" altLang="en-US" dirty="0"/>
              <a:t> </a:t>
            </a:r>
            <a:r>
              <a:rPr lang="en-US" altLang="zh-CN" dirty="0"/>
              <a:t>outlier</a:t>
            </a:r>
            <a:r>
              <a:rPr lang="zh-CN" altLang="en-US" dirty="0"/>
              <a:t> </a:t>
            </a:r>
            <a:r>
              <a:rPr lang="en-US" altLang="zh-CN" dirty="0"/>
              <a:t>cluster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left-top</a:t>
            </a:r>
            <a:r>
              <a:rPr lang="zh-CN" altLang="en-US" dirty="0"/>
              <a:t> </a:t>
            </a:r>
            <a:r>
              <a:rPr lang="en-US" altLang="zh-CN" dirty="0"/>
              <a:t>corner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eigenvectors</a:t>
            </a:r>
            <a:r>
              <a:rPr lang="zh-CN" altLang="en-US" dirty="0"/>
              <a:t> </a:t>
            </a:r>
            <a:r>
              <a:rPr lang="en-US" altLang="zh-CN" dirty="0"/>
              <a:t>tend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partition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natural</a:t>
            </a:r>
            <a:r>
              <a:rPr lang="zh-CN" altLang="en-US" dirty="0"/>
              <a:t> </a:t>
            </a:r>
            <a:r>
              <a:rPr lang="en-US" altLang="zh-CN" dirty="0"/>
              <a:t>means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cluster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5800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220a46ad8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220a46ad8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spectral</a:t>
            </a:r>
            <a:r>
              <a:rPr lang="zh-CN" altLang="en-US" dirty="0"/>
              <a:t> </a:t>
            </a:r>
            <a:r>
              <a:rPr lang="en-US" altLang="zh-CN" dirty="0"/>
              <a:t>clustering,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simply</a:t>
            </a:r>
            <a:r>
              <a:rPr lang="zh-CN" altLang="en-US" dirty="0"/>
              <a:t> </a:t>
            </a:r>
            <a:r>
              <a:rPr lang="en-US" altLang="zh-CN" dirty="0"/>
              <a:t>apply</a:t>
            </a:r>
            <a:r>
              <a:rPr lang="zh-CN" altLang="en-US" dirty="0"/>
              <a:t> </a:t>
            </a:r>
            <a:r>
              <a:rPr lang="en-US" altLang="zh-CN" dirty="0"/>
              <a:t>k-means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eigenvectors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3D</a:t>
            </a:r>
            <a:r>
              <a:rPr lang="zh-CN" altLang="en-US" dirty="0"/>
              <a:t> </a:t>
            </a:r>
            <a:r>
              <a:rPr lang="en-US" altLang="zh-CN" dirty="0"/>
              <a:t>visualization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eigenvectors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9053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220a46ad8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6220a46ad8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colored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cluster</a:t>
            </a:r>
            <a:r>
              <a:rPr lang="zh-CN" altLang="en-US" dirty="0"/>
              <a:t> </a:t>
            </a:r>
            <a:r>
              <a:rPr lang="en-US" altLang="zh-CN" dirty="0"/>
              <a:t>identity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eigenvector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separate</a:t>
            </a:r>
            <a:r>
              <a:rPr lang="zh-CN" altLang="en-US" dirty="0"/>
              <a:t> </a:t>
            </a:r>
            <a:r>
              <a:rPr lang="en-US" altLang="zh-CN" dirty="0"/>
              <a:t>green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blue</a:t>
            </a:r>
            <a:r>
              <a:rPr lang="zh-CN" altLang="en-US" dirty="0"/>
              <a:t> </a:t>
            </a:r>
            <a:r>
              <a:rPr lang="en-US" altLang="zh-CN" dirty="0"/>
              <a:t>cluster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while</a:t>
            </a:r>
            <a:r>
              <a:rPr lang="zh-CN" altLang="en-US" dirty="0"/>
              <a:t> </a:t>
            </a:r>
            <a:r>
              <a:rPr lang="en-US" altLang="zh-CN" dirty="0"/>
              <a:t>eigenvector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zh-CN" altLang="en-US" dirty="0"/>
              <a:t> </a:t>
            </a:r>
            <a:r>
              <a:rPr lang="en-US" altLang="zh-CN" dirty="0"/>
              <a:t>separate</a:t>
            </a:r>
            <a:r>
              <a:rPr lang="zh-CN" altLang="en-US" dirty="0"/>
              <a:t> </a:t>
            </a:r>
            <a:r>
              <a:rPr lang="en-US" altLang="zh-CN" dirty="0"/>
              <a:t>orange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rest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/>
              <a:t>clusters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5401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6220a46ad8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6220a46ad8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5017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6220a46ad8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6220a46ad8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975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9B001-34CB-D14B-A184-4BF38685F4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2EB919-DB14-3641-A254-00CF6A01C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8BD76-131C-B441-A91A-6D06FBE9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E471C-C01C-1748-B0A1-793909BC0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DC69C-7AE0-0D4E-836E-F31919C3F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398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F17F5-1B42-4C48-8B8F-9D30B19EC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8D1CA9-2A2A-5943-AD97-8A9520F47E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6857D-0464-F543-99C6-F8A4D8033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FF2E0-7CF2-F04A-962E-329DACD02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50E3A-1108-F24E-918F-48DAE088F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03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7D9373-F45A-EA46-96BC-906BA9E8AB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27B3F7-9400-4A4A-9E01-0A58B8A85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7CEC8-2E1E-9144-8712-1D3D8DF0B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1BD38-52A8-CC47-BD2E-5785D42D4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0F298-329A-0B4F-B68A-2D2705F21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287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6A5D0-F263-1B4F-9D5F-C158C0A6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84839-71A0-304C-8690-937F0A647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C2BF0-E06E-554C-8EF7-E8D7DBD8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BB211-B783-AA43-BB5E-F66855071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38E32-A440-B24F-B91F-CE9A9D71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39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1E9D6-1CDF-0D45-9D6D-55DD34319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E97628-1C75-D84D-9306-33A60DE85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EAFFC-9728-C944-9F4E-73BF2D352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38538-8FF7-2D45-A9AD-4177F55AE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90C1A-C070-0746-A72E-5DBE51409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988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FA538-76F6-B449-8990-F0CA2248E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AD637-C061-9942-A4AD-E15D38106D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29A7F9-77C9-2C4B-81CF-4F87704086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43EC74-6A5C-9040-9B54-6C788F6F1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403A77-3735-0846-8D1C-11DB1E589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3646F-9AD3-EF4C-A2B7-AF0442543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356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83618-5E10-F94F-A19F-2BC3585F5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B261D-3F35-1746-AD78-9E07515B2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F1B71A-1107-E54A-B3C5-E4970B3EED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E9A2E0-0D7A-D34B-BF3D-710CE321E5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05CF6A-505B-4A48-93FC-0798C0FE86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4B4BD7-6073-9D4B-AC1E-D51ECBA8B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7C3E3D-F042-E84A-BE95-0AC05294C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2123E1-23F4-244F-82C8-D3343FC02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43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74889-9CEE-404C-9DF9-514382DDA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99D082-F09C-A941-B378-9C9DE1E92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F992A8-49C4-D040-A13A-CFDB37829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CCA343-2F46-5B4D-BBCB-C629830B4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873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AE2DBA-133D-9B40-B45B-CF5C32794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FDFBC2-1DB0-0A4D-AACB-286629B3F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839F92-35D8-8E47-9E08-740433414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748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77043-32DF-F34F-9326-73DAC2507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E8BF3-E315-4248-B39A-1525AF70E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6FFA2F-8279-5648-ACCE-4CF15B3D81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387BC2-9234-8A41-BE7D-912AF5D14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71DF3F-5FAE-8F45-BFD1-1D85DB308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57541C-1C4C-744D-A042-F110E1B3C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855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A2127-D228-C549-BA90-AF53D74F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AE94B5-8CF5-D14A-AC0A-6AF4D7C6E2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7677CE-FD8A-9142-BDAD-8294BD60F5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0F6F3E-E45F-B24D-B3DF-91AB8F954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91D592-B87B-A94B-9BFF-64DA42A14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2F2983-0134-F44A-BF12-0ADDF6B7F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209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6E389A-0FF9-CC43-A06C-2D3B998D0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57A34B-444B-314A-BC64-402CDDDF1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1223A-208F-5E4E-81D3-AF5E8CD9F6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B438B-EAAD-1D45-B7AB-61B66E2D35DF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70199-FA22-DE49-B362-C18A9EA239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C8E7D-6DE4-934E-A1D5-D845A9CB7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48852-5A35-784D-9398-DEB3B99F8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080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classes.html#module-sklearn.datasets" TargetMode="External"/><Relationship Id="rId2" Type="http://schemas.openxmlformats.org/officeDocument/2006/relationships/hyperlink" Target="https://colab.research.google.com/github/KrishnaswamyLab/SingleCellWorkshop/blob/master/exercises/Clustering/notebooks/01_Answers_Clustering_Embryoid_Body_Data.ipynb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39EFF-7D7C-C046-975A-14DA0AEA8B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Spectral Clustering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89D228-C7D9-EC40-AC4E-6527AD119A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84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050" y="2430676"/>
            <a:ext cx="5034974" cy="3356649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3"/>
          <p:cNvSpPr txBox="1"/>
          <p:nvPr/>
        </p:nvSpPr>
        <p:spPr>
          <a:xfrm>
            <a:off x="5205650" y="3840875"/>
            <a:ext cx="16059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b="1"/>
              <a:t>KMeans</a:t>
            </a:r>
            <a:endParaRPr b="1"/>
          </a:p>
        </p:txBody>
      </p:sp>
      <p:cxnSp>
        <p:nvCxnSpPr>
          <p:cNvPr id="237" name="Google Shape;237;p33"/>
          <p:cNvCxnSpPr/>
          <p:nvPr/>
        </p:nvCxnSpPr>
        <p:spPr>
          <a:xfrm>
            <a:off x="5522750" y="4373775"/>
            <a:ext cx="971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38" name="Google Shape;23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0600" y="2430667"/>
            <a:ext cx="3551650" cy="35516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77;p27">
            <a:extLst>
              <a:ext uri="{FF2B5EF4-FFF2-40B4-BE49-F238E27FC236}">
                <a16:creationId xmlns:a16="http://schemas.microsoft.com/office/drawing/2014/main" id="{57671E04-D644-7246-BC65-39DD77F50E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35150" y="303214"/>
            <a:ext cx="8521700" cy="76358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sz="3600" dirty="0"/>
              <a:t>Spectral clustering uses eigenvectors of the graph Laplacian for clustering</a:t>
            </a:r>
            <a:endParaRPr sz="3600" dirty="0"/>
          </a:p>
          <a:p>
            <a:pPr algn="ctr">
              <a:spcBef>
                <a:spcPts val="0"/>
              </a:spcBef>
            </a:pPr>
            <a:endParaRPr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4546FC-29B0-B741-B19B-77E00AD6139C}"/>
              </a:ext>
            </a:extLst>
          </p:cNvPr>
          <p:cNvSpPr txBox="1"/>
          <p:nvPr/>
        </p:nvSpPr>
        <p:spPr>
          <a:xfrm>
            <a:off x="8246081" y="2174790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Spectral</a:t>
            </a:r>
          </a:p>
        </p:txBody>
      </p:sp>
    </p:spTree>
    <p:extLst>
      <p:ext uri="{BB962C8B-B14F-4D97-AF65-F5344CB8AC3E}">
        <p14:creationId xmlns:p14="http://schemas.microsoft.com/office/powerpoint/2010/main" val="2604469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4"/>
          <p:cNvSpPr txBox="1">
            <a:spLocks noGrp="1"/>
          </p:cNvSpPr>
          <p:nvPr>
            <p:ph type="title"/>
          </p:nvPr>
        </p:nvSpPr>
        <p:spPr>
          <a:xfrm>
            <a:off x="1835700" y="303592"/>
            <a:ext cx="8520600" cy="763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Spectra of various graphs</a:t>
            </a:r>
            <a:endParaRPr/>
          </a:p>
        </p:txBody>
      </p:sp>
      <p:pic>
        <p:nvPicPr>
          <p:cNvPr id="244" name="Google Shape;24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1482525"/>
            <a:ext cx="9144000" cy="457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7648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5"/>
          <p:cNvSpPr txBox="1">
            <a:spLocks noGrp="1"/>
          </p:cNvSpPr>
          <p:nvPr>
            <p:ph type="title"/>
          </p:nvPr>
        </p:nvSpPr>
        <p:spPr>
          <a:xfrm>
            <a:off x="1835700" y="303592"/>
            <a:ext cx="8520600" cy="763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Spectra of various graphs</a:t>
            </a:r>
            <a:endParaRPr/>
          </a:p>
        </p:txBody>
      </p:sp>
      <p:pic>
        <p:nvPicPr>
          <p:cNvPr id="250" name="Google Shape;2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401" y="1552268"/>
            <a:ext cx="8839197" cy="4419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2308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719" y="518991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are advantages of using the graph spectrum for k-Means?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8F408-E163-D743-962B-F6391F477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5719" y="2693148"/>
            <a:ext cx="7886700" cy="1940629"/>
          </a:xfrm>
        </p:spPr>
        <p:txBody>
          <a:bodyPr/>
          <a:lstStyle/>
          <a:p>
            <a:r>
              <a:rPr lang="en-US" dirty="0"/>
              <a:t>Good for clusters of arbitrary shape</a:t>
            </a:r>
          </a:p>
          <a:p>
            <a:r>
              <a:rPr lang="en-US" dirty="0"/>
              <a:t>Good for data that is just a graph</a:t>
            </a:r>
          </a:p>
          <a:p>
            <a:r>
              <a:rPr lang="en-US" dirty="0"/>
              <a:t>Only need connectivity information!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743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8F4AB-6165-0941-9B48-30336B531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Concentric Circles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C5F1F62-8652-B34B-AE13-8AD030F0E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4762" y="2365684"/>
            <a:ext cx="4461194" cy="2973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A2F593D-07D2-394D-9731-C46ECB8B7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1858" y="365125"/>
            <a:ext cx="4898617" cy="326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51741F0F-2317-4C43-85E6-B6DF69A3E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1858" y="3541505"/>
            <a:ext cx="4976277" cy="3316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6391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53A0CD7-E760-854B-A040-E987B9EA7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0"/>
            <a:ext cx="89642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941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AAB7-CBD1-F646-B715-799424E8C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58CB2-3C84-6C46-AD7D-615FAA863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https://colab.research.google.com/github/KrishnaswamyLab/SingleCellWorkshop/blob/master/exercises/Clustering/notebooks/01_Answers_Clustering_Embryoid_Body_Data.ipynb</a:t>
            </a:r>
            <a:r>
              <a:rPr lang="en-US" dirty="0"/>
              <a:t> </a:t>
            </a:r>
            <a:r>
              <a:rPr lang="en-US" dirty="0" err="1"/>
              <a:t>胚状体</a:t>
            </a:r>
            <a:endParaRPr lang="en-US" dirty="0"/>
          </a:p>
          <a:p>
            <a:r>
              <a:rPr lang="en-US" dirty="0"/>
              <a:t>Make synthetic datasets</a:t>
            </a:r>
          </a:p>
          <a:p>
            <a:pPr lvl="1"/>
            <a:r>
              <a:rPr lang="en-US" dirty="0">
                <a:hlinkClick r:id="rId3"/>
              </a:rPr>
              <a:t>https://scikit-learn.org/stable/modules/classes.html#module-sklearn.datasets</a:t>
            </a:r>
            <a:endParaRPr lang="en-US" dirty="0"/>
          </a:p>
          <a:p>
            <a:pPr lvl="1"/>
            <a:r>
              <a:rPr lang="en-US" dirty="0"/>
              <a:t>Blobs</a:t>
            </a:r>
          </a:p>
          <a:p>
            <a:pPr lvl="1"/>
            <a:r>
              <a:rPr lang="en-US" dirty="0"/>
              <a:t>Circles </a:t>
            </a:r>
          </a:p>
          <a:p>
            <a:r>
              <a:rPr lang="en-US" dirty="0"/>
              <a:t>Try </a:t>
            </a:r>
            <a:r>
              <a:rPr lang="en-US" dirty="0" err="1"/>
              <a:t>Kmeans</a:t>
            </a:r>
            <a:r>
              <a:rPr lang="en-US" dirty="0"/>
              <a:t> with different clusters sizes</a:t>
            </a:r>
          </a:p>
          <a:p>
            <a:r>
              <a:rPr lang="en-US" dirty="0"/>
              <a:t>Try spectral clustering with different cluster numbers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897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85001" y="2444251"/>
            <a:ext cx="3210951" cy="321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19301" y="2444251"/>
            <a:ext cx="3210951" cy="321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3889" y="3090650"/>
            <a:ext cx="1487475" cy="1636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" name="Google Shape;189;p28"/>
          <p:cNvCxnSpPr/>
          <p:nvPr/>
        </p:nvCxnSpPr>
        <p:spPr>
          <a:xfrm>
            <a:off x="4877975" y="4049725"/>
            <a:ext cx="303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0" name="Google Shape;190;p28"/>
          <p:cNvCxnSpPr/>
          <p:nvPr/>
        </p:nvCxnSpPr>
        <p:spPr>
          <a:xfrm>
            <a:off x="6915400" y="4049725"/>
            <a:ext cx="303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177;p27">
            <a:extLst>
              <a:ext uri="{FF2B5EF4-FFF2-40B4-BE49-F238E27FC236}">
                <a16:creationId xmlns:a16="http://schemas.microsoft.com/office/drawing/2014/main" id="{D5C2C559-47D8-354F-A188-B82FA2359C5C}"/>
              </a:ext>
            </a:extLst>
          </p:cNvPr>
          <p:cNvSpPr txBox="1">
            <a:spLocks/>
          </p:cNvSpPr>
          <p:nvPr/>
        </p:nvSpPr>
        <p:spPr>
          <a:xfrm>
            <a:off x="1747325" y="350318"/>
            <a:ext cx="8520600" cy="763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l" defTabSz="3857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b="1" i="0" kern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3600" dirty="0"/>
              <a:t>Spectral clustering uses eigenvectors of the graph Laplacian for clustering</a:t>
            </a:r>
          </a:p>
          <a:p>
            <a:pPr algn="ctr">
              <a:spcBef>
                <a:spcPts val="0"/>
              </a:spcBef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92914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1351" y="2553151"/>
            <a:ext cx="3210951" cy="321095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9"/>
          <p:cNvSpPr txBox="1"/>
          <p:nvPr/>
        </p:nvSpPr>
        <p:spPr>
          <a:xfrm>
            <a:off x="5881425" y="2553138"/>
            <a:ext cx="27999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/>
              <a:t>= adjacency/affinity matrix</a:t>
            </a:r>
            <a:endParaRPr sz="2400" dirty="0"/>
          </a:p>
        </p:txBody>
      </p:sp>
      <p:pic>
        <p:nvPicPr>
          <p:cNvPr id="198" name="Google Shape;198;p29" descr="\mathbf{A}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7513" y="2553151"/>
            <a:ext cx="418818" cy="430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9" descr="\mathbf{D}&#10;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7513" y="3635097"/>
            <a:ext cx="418808" cy="424558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9"/>
          <p:cNvSpPr txBox="1"/>
          <p:nvPr/>
        </p:nvSpPr>
        <p:spPr>
          <a:xfrm>
            <a:off x="5881425" y="3536126"/>
            <a:ext cx="3000000" cy="6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>
                <a:solidFill>
                  <a:schemeClr val="dk1"/>
                </a:solidFill>
              </a:rPr>
              <a:t>= degree matrix</a:t>
            </a:r>
            <a:endParaRPr dirty="0"/>
          </a:p>
        </p:txBody>
      </p:sp>
      <p:pic>
        <p:nvPicPr>
          <p:cNvPr id="205" name="Google Shape;205;p29" descr="\mathcal{L}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87176" y="4298077"/>
            <a:ext cx="399482" cy="51735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9"/>
          <p:cNvSpPr txBox="1"/>
          <p:nvPr/>
        </p:nvSpPr>
        <p:spPr>
          <a:xfrm>
            <a:off x="5881425" y="4298076"/>
            <a:ext cx="3000000" cy="6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>
                <a:solidFill>
                  <a:schemeClr val="dk1"/>
                </a:solidFill>
              </a:rPr>
              <a:t>= Laplacian matrix </a:t>
            </a:r>
            <a:endParaRPr dirty="0"/>
          </a:p>
        </p:txBody>
      </p:sp>
      <p:pic>
        <p:nvPicPr>
          <p:cNvPr id="207" name="Google Shape;207;p29" descr="\mathbf{D} - \mathbf{A}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881430" y="4393905"/>
            <a:ext cx="1341196" cy="43085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77;p27">
            <a:extLst>
              <a:ext uri="{FF2B5EF4-FFF2-40B4-BE49-F238E27FC236}">
                <a16:creationId xmlns:a16="http://schemas.microsoft.com/office/drawing/2014/main" id="{34D90BBB-5D94-E945-BE5F-4E1ABAA798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35150" y="303213"/>
            <a:ext cx="8521700" cy="12890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sz="3600" dirty="0"/>
              <a:t>Spectral clustering uses eigenvectors of the graph Laplacian for clustering</a:t>
            </a:r>
            <a:endParaRPr sz="3600" dirty="0"/>
          </a:p>
          <a:p>
            <a:pPr algn="ctr">
              <a:spcBef>
                <a:spcPts val="0"/>
              </a:spcBef>
            </a:pPr>
            <a:endParaRPr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6F2D694-767D-2043-A1C5-C5450D5DB944}"/>
                  </a:ext>
                </a:extLst>
              </p:cNvPr>
              <p:cNvSpPr txBox="1"/>
              <p:nvPr/>
            </p:nvSpPr>
            <p:spPr>
              <a:xfrm>
                <a:off x="5377513" y="5053854"/>
                <a:ext cx="2999999" cy="6265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𝓛</m:t>
                    </m:r>
                    <m:r>
                      <a:rPr lang="en-US" sz="4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4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𝑼</m:t>
                    </m:r>
                    <m:r>
                      <a:rPr lang="el-GR" sz="4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𝜦</m:t>
                    </m:r>
                    <m:sSup>
                      <m:sSupPr>
                        <m:ctrlPr>
                          <a:rPr lang="el-GR" sz="4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4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𝑼</m:t>
                        </m:r>
                      </m:e>
                      <m:sup>
                        <m:r>
                          <a:rPr lang="en-US" sz="40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sup>
                    </m:sSup>
                  </m:oMath>
                </a14:m>
                <a:r>
                  <a:rPr lang="en-US" sz="4000" b="1" dirty="0"/>
                  <a:t>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6F2D694-767D-2043-A1C5-C5450D5DB9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7513" y="5053854"/>
                <a:ext cx="2999999" cy="626518"/>
              </a:xfrm>
              <a:prstGeom prst="rect">
                <a:avLst/>
              </a:prstGeom>
              <a:blipFill>
                <a:blip r:embed="rId8"/>
                <a:stretch>
                  <a:fillRect l="-5907" t="-1961"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Google Shape;206;p29">
            <a:extLst>
              <a:ext uri="{FF2B5EF4-FFF2-40B4-BE49-F238E27FC236}">
                <a16:creationId xmlns:a16="http://schemas.microsoft.com/office/drawing/2014/main" id="{A3E19353-D68D-9D40-8DD1-4696120C271F}"/>
              </a:ext>
            </a:extLst>
          </p:cNvPr>
          <p:cNvSpPr txBox="1"/>
          <p:nvPr/>
        </p:nvSpPr>
        <p:spPr>
          <a:xfrm>
            <a:off x="7640403" y="5109411"/>
            <a:ext cx="3000000" cy="6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>
                <a:solidFill>
                  <a:schemeClr val="dk1"/>
                </a:solidFill>
              </a:rPr>
              <a:t>= </a:t>
            </a:r>
            <a:r>
              <a:rPr lang="en" sz="2400" dirty="0" err="1">
                <a:solidFill>
                  <a:schemeClr val="dk1"/>
                </a:solidFill>
              </a:rPr>
              <a:t>eigendecomposition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1BC751E-13B9-F549-A813-BEA030CE55DF}"/>
                  </a:ext>
                </a:extLst>
              </p:cNvPr>
              <p:cNvSpPr txBox="1"/>
              <p:nvPr/>
            </p:nvSpPr>
            <p:spPr>
              <a:xfrm>
                <a:off x="5387176" y="5796176"/>
                <a:ext cx="488915" cy="6155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latin typeface="Cambria Math" panose="02040503050406030204" pitchFamily="18" charset="0"/>
                        </a:rPr>
                        <m:t>𝑼</m:t>
                      </m:r>
                    </m:oMath>
                  </m:oMathPara>
                </a14:m>
                <a:endParaRPr lang="en-US" sz="4000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1BC751E-13B9-F549-A813-BEA030CE55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7176" y="5796176"/>
                <a:ext cx="488915" cy="615553"/>
              </a:xfrm>
              <a:prstGeom prst="rect">
                <a:avLst/>
              </a:prstGeom>
              <a:blipFill>
                <a:blip r:embed="rId9"/>
                <a:stretch>
                  <a:fillRect l="-23077" r="-23077" b="-81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Google Shape;206;p29">
            <a:extLst>
              <a:ext uri="{FF2B5EF4-FFF2-40B4-BE49-F238E27FC236}">
                <a16:creationId xmlns:a16="http://schemas.microsoft.com/office/drawing/2014/main" id="{406E7598-C847-3C4C-9BB4-EC1BA9C7BC82}"/>
              </a:ext>
            </a:extLst>
          </p:cNvPr>
          <p:cNvSpPr txBox="1"/>
          <p:nvPr/>
        </p:nvSpPr>
        <p:spPr>
          <a:xfrm>
            <a:off x="5876091" y="5847715"/>
            <a:ext cx="4764312" cy="6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>
                <a:solidFill>
                  <a:schemeClr val="dk1"/>
                </a:solidFill>
              </a:rPr>
              <a:t>= eigenvectors (graph spectra)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1015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Fiedler Vector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1" y="1417639"/>
            <a:ext cx="7816241" cy="33189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12014" y="4832287"/>
            <a:ext cx="8755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Second-smallest Eigenvalue is called </a:t>
            </a:r>
            <a:r>
              <a:rPr lang="en-US" i="1" dirty="0"/>
              <a:t>Fiedler value</a:t>
            </a:r>
            <a:r>
              <a:rPr lang="en-US" dirty="0"/>
              <a:t>, corresponding vector is the </a:t>
            </a:r>
            <a:r>
              <a:rPr lang="en-US" i="1" dirty="0"/>
              <a:t>Fiedler vector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12014" y="5314945"/>
            <a:ext cx="6667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Fiedler value := approximates minimum cut needed to partition graph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12014" y="5797603"/>
            <a:ext cx="7787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Vector can be used for partitioning, positive in one partition, negative in another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F9A9C0-4A84-8049-B561-DB2233690E66}"/>
              </a:ext>
            </a:extLst>
          </p:cNvPr>
          <p:cNvSpPr txBox="1"/>
          <p:nvPr/>
        </p:nvSpPr>
        <p:spPr>
          <a:xfrm>
            <a:off x="0" y="6169709"/>
            <a:ext cx="7682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/spectral-clustering-aba2640c0d5b</a:t>
            </a:r>
          </a:p>
        </p:txBody>
      </p:sp>
    </p:spTree>
    <p:extLst>
      <p:ext uri="{BB962C8B-B14F-4D97-AF65-F5344CB8AC3E}">
        <p14:creationId xmlns:p14="http://schemas.microsoft.com/office/powerpoint/2010/main" val="4236772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5A238CB-90CD-C64D-887F-304496EFD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143000"/>
            <a:ext cx="109728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84986F0-C900-FC41-9F2B-7D9C53604F89}"/>
              </a:ext>
            </a:extLst>
          </p:cNvPr>
          <p:cNvSpPr txBox="1"/>
          <p:nvPr/>
        </p:nvSpPr>
        <p:spPr>
          <a:xfrm>
            <a:off x="437322" y="5915770"/>
            <a:ext cx="885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multiplicity of the 0 eigenvalue indicates number of connected components in the graph</a:t>
            </a:r>
          </a:p>
        </p:txBody>
      </p:sp>
    </p:spTree>
    <p:extLst>
      <p:ext uri="{BB962C8B-B14F-4D97-AF65-F5344CB8AC3E}">
        <p14:creationId xmlns:p14="http://schemas.microsoft.com/office/powerpoint/2010/main" val="425433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100" y="1473200"/>
            <a:ext cx="7543800" cy="3911600"/>
          </a:xfrm>
          <a:prstGeom prst="rect">
            <a:avLst/>
          </a:prstGeom>
        </p:spPr>
      </p:pic>
      <p:sp>
        <p:nvSpPr>
          <p:cNvPr id="5" name="Left Brace 4"/>
          <p:cNvSpPr/>
          <p:nvPr/>
        </p:nvSpPr>
        <p:spPr>
          <a:xfrm>
            <a:off x="7586598" y="3782860"/>
            <a:ext cx="300625" cy="638828"/>
          </a:xfrm>
          <a:prstGeom prst="leftBrace">
            <a:avLst/>
          </a:prstGeom>
          <a:solidFill>
            <a:srgbClr val="FF0000"/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59672" y="3983277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26292" y="5531564"/>
            <a:ext cx="73282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is a gap between 4</a:t>
            </a:r>
            <a:r>
              <a:rPr lang="en-US" baseline="30000" dirty="0"/>
              <a:t>th</a:t>
            </a:r>
            <a:r>
              <a:rPr lang="en-US" dirty="0"/>
              <a:t> and 5th values, increases suddenly, indicates that</a:t>
            </a:r>
          </a:p>
          <a:p>
            <a:r>
              <a:rPr lang="en-US" dirty="0"/>
              <a:t>there are 4 clusters in the graph roughly. </a:t>
            </a:r>
          </a:p>
        </p:txBody>
      </p:sp>
    </p:spTree>
    <p:extLst>
      <p:ext uri="{BB962C8B-B14F-4D97-AF65-F5344CB8AC3E}">
        <p14:creationId xmlns:p14="http://schemas.microsoft.com/office/powerpoint/2010/main" val="1267881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400" y="1957367"/>
            <a:ext cx="8839200" cy="459638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77;p27">
            <a:extLst>
              <a:ext uri="{FF2B5EF4-FFF2-40B4-BE49-F238E27FC236}">
                <a16:creationId xmlns:a16="http://schemas.microsoft.com/office/drawing/2014/main" id="{CE824155-E4FD-C249-BDA5-6C64C6B02E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35150" y="303214"/>
            <a:ext cx="8521700" cy="76358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sz="3600" dirty="0"/>
              <a:t>Spectral clustering uses eigenvectors of the graph Laplacian for clustering</a:t>
            </a:r>
            <a:endParaRPr sz="3600" dirty="0"/>
          </a:p>
          <a:p>
            <a:pPr algn="ctr">
              <a:spcBef>
                <a:spcPts val="0"/>
              </a:spcBef>
            </a:pP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651524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5950" y="3501351"/>
            <a:ext cx="5034974" cy="3356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1"/>
          <p:cNvPicPr preferRelativeResize="0"/>
          <p:nvPr/>
        </p:nvPicPr>
        <p:blipFill rotWithShape="1">
          <a:blip r:embed="rId4">
            <a:alphaModFix/>
          </a:blip>
          <a:srcRect b="50670"/>
          <a:stretch/>
        </p:blipFill>
        <p:spPr>
          <a:xfrm>
            <a:off x="1676400" y="1566722"/>
            <a:ext cx="8839200" cy="226737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77;p27">
            <a:extLst>
              <a:ext uri="{FF2B5EF4-FFF2-40B4-BE49-F238E27FC236}">
                <a16:creationId xmlns:a16="http://schemas.microsoft.com/office/drawing/2014/main" id="{30705583-CE58-3944-9FDB-943D13AC46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35150" y="303214"/>
            <a:ext cx="8521700" cy="76358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sz="3600" dirty="0"/>
              <a:t>Spectral clustering uses eigenvectors of the graph Laplacian for clustering</a:t>
            </a:r>
            <a:endParaRPr sz="3600" dirty="0"/>
          </a:p>
          <a:p>
            <a:pPr algn="ctr">
              <a:spcBef>
                <a:spcPts val="0"/>
              </a:spcBef>
            </a:pP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659473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050" y="2430676"/>
            <a:ext cx="5034974" cy="3356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9850" y="2430676"/>
            <a:ext cx="5034974" cy="335664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2"/>
          <p:cNvSpPr txBox="1"/>
          <p:nvPr/>
        </p:nvSpPr>
        <p:spPr>
          <a:xfrm>
            <a:off x="5205650" y="3840875"/>
            <a:ext cx="16059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b="1"/>
              <a:t>KMeans</a:t>
            </a:r>
            <a:endParaRPr b="1"/>
          </a:p>
        </p:txBody>
      </p:sp>
      <p:cxnSp>
        <p:nvCxnSpPr>
          <p:cNvPr id="229" name="Google Shape;229;p32"/>
          <p:cNvCxnSpPr/>
          <p:nvPr/>
        </p:nvCxnSpPr>
        <p:spPr>
          <a:xfrm>
            <a:off x="5522750" y="4373775"/>
            <a:ext cx="971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" name="Google Shape;177;p27">
            <a:extLst>
              <a:ext uri="{FF2B5EF4-FFF2-40B4-BE49-F238E27FC236}">
                <a16:creationId xmlns:a16="http://schemas.microsoft.com/office/drawing/2014/main" id="{08F1BA46-E441-3946-83AB-5FA3A2765A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35150" y="303214"/>
            <a:ext cx="8521700" cy="76358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sz="3600" dirty="0"/>
              <a:t>Spectral clustering uses eigenvectors of the graph Laplacian for clustering</a:t>
            </a:r>
            <a:endParaRPr sz="3600" dirty="0"/>
          </a:p>
          <a:p>
            <a:pPr algn="ctr">
              <a:spcBef>
                <a:spcPts val="0"/>
              </a:spcBef>
            </a:pP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695782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438</Words>
  <Application>Microsoft Macintosh PowerPoint</Application>
  <PresentationFormat>Widescreen</PresentationFormat>
  <Paragraphs>62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Spectral Clustering</vt:lpstr>
      <vt:lpstr>PowerPoint Presentation</vt:lpstr>
      <vt:lpstr>Spectral clustering uses eigenvectors of the graph Laplacian for clustering </vt:lpstr>
      <vt:lpstr>Fiedler Vector</vt:lpstr>
      <vt:lpstr>PowerPoint Presentation</vt:lpstr>
      <vt:lpstr>PowerPoint Presentation</vt:lpstr>
      <vt:lpstr>Spectral clustering uses eigenvectors of the graph Laplacian for clustering </vt:lpstr>
      <vt:lpstr>Spectral clustering uses eigenvectors of the graph Laplacian for clustering </vt:lpstr>
      <vt:lpstr>Spectral clustering uses eigenvectors of the graph Laplacian for clustering </vt:lpstr>
      <vt:lpstr>Spectral clustering uses eigenvectors of the graph Laplacian for clustering </vt:lpstr>
      <vt:lpstr>Spectra of various graphs</vt:lpstr>
      <vt:lpstr>Spectra of various graphs</vt:lpstr>
      <vt:lpstr>What are advantages of using the graph spectrum for k-Means?</vt:lpstr>
      <vt:lpstr>Concentric Circles </vt:lpstr>
      <vt:lpstr>PowerPoint Presentation</vt:lpstr>
      <vt:lpstr>Exercise: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Spectral Clustering</dc:title>
  <dc:creator>Krishnaswamy, Smita</dc:creator>
  <cp:lastModifiedBy>Wenxin Xu</cp:lastModifiedBy>
  <cp:revision>11</cp:revision>
  <dcterms:created xsi:type="dcterms:W3CDTF">2021-10-25T20:57:08Z</dcterms:created>
  <dcterms:modified xsi:type="dcterms:W3CDTF">2023-03-07T03:31:37Z</dcterms:modified>
</cp:coreProperties>
</file>

<file path=docProps/thumbnail.jpeg>
</file>